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6"/>
  </p:notesMasterIdLst>
  <p:handoutMasterIdLst>
    <p:handoutMasterId r:id="rId17"/>
  </p:handoutMasterIdLst>
  <p:sldIdLst>
    <p:sldId id="277" r:id="rId5"/>
    <p:sldId id="283" r:id="rId6"/>
    <p:sldId id="286" r:id="rId7"/>
    <p:sldId id="287" r:id="rId8"/>
    <p:sldId id="288" r:id="rId9"/>
    <p:sldId id="289" r:id="rId10"/>
    <p:sldId id="290" r:id="rId11"/>
    <p:sldId id="291" r:id="rId12"/>
    <p:sldId id="284" r:id="rId13"/>
    <p:sldId id="292"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5220" autoAdjust="0"/>
  </p:normalViewPr>
  <p:slideViewPr>
    <p:cSldViewPr snapToGrid="0">
      <p:cViewPr varScale="1">
        <p:scale>
          <a:sx n="109" d="100"/>
          <a:sy n="109" d="100"/>
        </p:scale>
        <p:origin x="654" y="102"/>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8/9/2023</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8/9/2023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endParaRPr lang="en-US" dirty="0"/>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a:t>20XX</a:t>
            </a:r>
            <a:endParaRPr lang="en-US" dirty="0"/>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a:t>20XX</a:t>
            </a:r>
            <a:endParaRPr lang="en-US" dirty="0"/>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a:t>20XX</a:t>
            </a:r>
            <a:endParaRPr lang="en-US" dirty="0"/>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833628" y="2295144"/>
            <a:ext cx="10477500" cy="1408175"/>
          </a:xfrm>
        </p:spPr>
        <p:txBody>
          <a:bodyPr/>
          <a:lstStyle/>
          <a:p>
            <a:pPr marL="0" marR="0" indent="0" algn="ctr">
              <a:lnSpc>
                <a:spcPct val="94000"/>
              </a:lnSpc>
              <a:spcBef>
                <a:spcPts val="0"/>
              </a:spcBef>
              <a:spcAft>
                <a:spcPts val="100"/>
              </a:spcAft>
            </a:pPr>
            <a:r>
              <a:rPr lang="en-US" sz="6600" b="1" noProof="0" dirty="0">
                <a:solidFill>
                  <a:schemeClr val="bg1"/>
                </a:solidFill>
              </a:rPr>
              <a:t>TRUTH FROM AN OLD FISHERMAN #7:</a:t>
            </a:r>
            <a:br>
              <a:rPr lang="en-US" sz="6600" b="1" noProof="0" dirty="0">
                <a:solidFill>
                  <a:schemeClr val="bg1"/>
                </a:solidFill>
              </a:rPr>
            </a:br>
            <a:r>
              <a:rPr lang="en-US" sz="6600" b="1" kern="1400" cap="none" dirty="0">
                <a:ln>
                  <a:noFill/>
                </a:ln>
                <a:solidFill>
                  <a:schemeClr val="bg1"/>
                </a:solidFill>
                <a:effectLst/>
              </a:rPr>
              <a:t>God’s Marriage Fundamentals</a:t>
            </a:r>
            <a:endParaRPr lang="en-US" sz="6600" b="1" i="1" cap="none" dirty="0">
              <a:solidFill>
                <a:schemeClr val="bg1"/>
              </a:solidFill>
            </a:endParaRPr>
          </a:p>
        </p:txBody>
      </p:sp>
      <p:sp>
        <p:nvSpPr>
          <p:cNvPr id="25" name="Rectangle 24">
            <a:extLst>
              <a:ext uri="{FF2B5EF4-FFF2-40B4-BE49-F238E27FC236}">
                <a16:creationId xmlns:a16="http://schemas.microsoft.com/office/drawing/2014/main" id="{995DD68C-FEB8-4CF6-883B-1CA9912E417D}"/>
              </a:ext>
              <a:ext uri="{C183D7F6-B498-43B3-948B-1728B52AA6E4}">
                <adec:decorative xmlns:adec="http://schemas.microsoft.com/office/drawing/2017/decorative" val="1"/>
              </a:ext>
            </a:extLst>
          </p:cNvPr>
          <p:cNvSpPr/>
          <p:nvPr/>
        </p:nvSpPr>
        <p:spPr>
          <a:xfrm>
            <a:off x="1417320" y="795528"/>
            <a:ext cx="9326880" cy="401361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C27B1E94-5D1A-B8B8-139E-E7EE98C989AB}"/>
              </a:ext>
            </a:extLst>
          </p:cNvPr>
          <p:cNvSpPr>
            <a:spLocks noGrp="1"/>
          </p:cNvSpPr>
          <p:nvPr>
            <p:ph type="body" sz="quarter" idx="12"/>
          </p:nvPr>
        </p:nvSpPr>
        <p:spPr>
          <a:xfrm>
            <a:off x="0" y="4945061"/>
            <a:ext cx="12192000" cy="1036320"/>
          </a:xfrm>
        </p:spPr>
        <p:txBody>
          <a:bodyPr/>
          <a:lstStyle/>
          <a:p>
            <a:pPr marL="0" marR="0" indent="0">
              <a:lnSpc>
                <a:spcPct val="119000"/>
              </a:lnSpc>
              <a:spcBef>
                <a:spcPts val="0"/>
              </a:spcBef>
              <a:spcAft>
                <a:spcPts val="200"/>
              </a:spcAft>
            </a:pPr>
            <a:r>
              <a:rPr lang="en-US" sz="7200" b="1" kern="1400" dirty="0">
                <a:ln>
                  <a:noFill/>
                </a:ln>
                <a:effectLst/>
                <a:latin typeface="Bodoni MT" panose="02070603080606020203" pitchFamily="18" charset="0"/>
              </a:rPr>
              <a:t>Text: 1 Peter </a:t>
            </a:r>
            <a:r>
              <a:rPr lang="en-US" sz="7200" b="1" kern="1400" dirty="0">
                <a:latin typeface="Bodoni MT" panose="02070603080606020203" pitchFamily="18" charset="0"/>
              </a:rPr>
              <a:t>3</a:t>
            </a:r>
            <a:endParaRPr lang="en-US" sz="7200" kern="1400" dirty="0">
              <a:ln>
                <a:noFill/>
              </a:ln>
              <a:effectLst/>
              <a:latin typeface="Calibri" panose="020F0502020204030204" pitchFamily="34" charset="0"/>
            </a:endParaRPr>
          </a:p>
        </p:txBody>
      </p:sp>
    </p:spTree>
    <p:extLst>
      <p:ext uri="{BB962C8B-B14F-4D97-AF65-F5344CB8AC3E}">
        <p14:creationId xmlns:p14="http://schemas.microsoft.com/office/powerpoint/2010/main" val="25832755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4258730"/>
          </a:xfrm>
          <a:prstGeom prst="rect">
            <a:avLst/>
          </a:prstGeom>
          <a:noFill/>
        </p:spPr>
        <p:txBody>
          <a:bodyPr wrap="square">
            <a:spAutoFit/>
          </a:bodyPr>
          <a:lstStyle/>
          <a:p>
            <a:pPr marL="0" marR="0" indent="0" algn="l">
              <a:lnSpc>
                <a:spcPct val="94000"/>
              </a:lnSpc>
              <a:spcBef>
                <a:spcPts val="0"/>
              </a:spcBef>
              <a:spcAft>
                <a:spcPts val="100"/>
              </a:spcAft>
            </a:pPr>
            <a:r>
              <a:rPr lang="en-US" sz="4800" b="1" i="0" baseline="30000" dirty="0">
                <a:solidFill>
                  <a:srgbClr val="000000"/>
                </a:solidFill>
                <a:effectLst/>
                <a:latin typeface="Bodoni MT" panose="02070603080606020203" pitchFamily="18" charset="0"/>
              </a:rPr>
              <a:t>1 Peter 3:7 </a:t>
            </a:r>
            <a:r>
              <a:rPr lang="en-US" sz="4800" b="1" i="0" dirty="0">
                <a:solidFill>
                  <a:srgbClr val="000000"/>
                </a:solidFill>
                <a:effectLst/>
                <a:latin typeface="Bodoni MT" panose="02070603080606020203" pitchFamily="18" charset="0"/>
              </a:rPr>
              <a:t>Likewise, husbands, live with your wives in an understanding way, showing honor to the woman as the weaker vessel, since they are heirs with you of the grace of life, so that your prayers may not be hindered.</a:t>
            </a:r>
            <a:endParaRPr lang="en-US" sz="4800" b="1" kern="1400" dirty="0">
              <a:ln>
                <a:noFill/>
              </a:ln>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346584420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in on SIGNS">
            <a:extLst>
              <a:ext uri="{FF2B5EF4-FFF2-40B4-BE49-F238E27FC236}">
                <a16:creationId xmlns:a16="http://schemas.microsoft.com/office/drawing/2014/main" id="{2A221918-FC6E-72CB-DE57-5D07448685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533" b="3067"/>
          <a:stretch/>
        </p:blipFill>
        <p:spPr bwMode="auto">
          <a:xfrm>
            <a:off x="3252222" y="2601"/>
            <a:ext cx="5687555" cy="6855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4935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3936719"/>
          </a:xfrm>
          <a:prstGeom prst="rect">
            <a:avLst/>
          </a:prstGeom>
          <a:noFill/>
        </p:spPr>
        <p:txBody>
          <a:bodyPr wrap="square">
            <a:spAutoFit/>
          </a:bodyPr>
          <a:lstStyle/>
          <a:p>
            <a:pPr marL="0" marR="0" indent="0" algn="l">
              <a:lnSpc>
                <a:spcPct val="94000"/>
              </a:lnSpc>
              <a:spcBef>
                <a:spcPts val="0"/>
              </a:spcBef>
              <a:spcAft>
                <a:spcPts val="100"/>
              </a:spcAft>
            </a:pPr>
            <a:r>
              <a:rPr lang="en-US" sz="4400" b="1" kern="1400" dirty="0">
                <a:ln>
                  <a:noFill/>
                </a:ln>
                <a:solidFill>
                  <a:srgbClr val="000000"/>
                </a:solidFill>
                <a:effectLst/>
                <a:latin typeface="Bodoni MT" panose="02070603080606020203" pitchFamily="18" charset="0"/>
              </a:rPr>
              <a:t>1.  For Wives: Submission is Not(!) </a:t>
            </a:r>
            <a:r>
              <a:rPr lang="en-US" sz="4400" b="1" u="sng" kern="1400" dirty="0">
                <a:ln>
                  <a:noFill/>
                </a:ln>
                <a:solidFill>
                  <a:srgbClr val="000000"/>
                </a:solidFill>
                <a:effectLst/>
                <a:latin typeface="Bodoni MT" panose="02070603080606020203" pitchFamily="18" charset="0"/>
              </a:rPr>
              <a:t>Slavery</a:t>
            </a:r>
            <a:r>
              <a:rPr lang="en-US" sz="4400" b="1" kern="1400" dirty="0">
                <a:ln>
                  <a:noFill/>
                </a:ln>
                <a:solidFill>
                  <a:srgbClr val="000000"/>
                </a:solidFill>
                <a:effectLst/>
                <a:latin typeface="Bodoni MT" panose="02070603080606020203" pitchFamily="18" charset="0"/>
              </a:rPr>
              <a:t> or Second Place... It’s Recognizing the Husband’s God-Given </a:t>
            </a:r>
            <a:r>
              <a:rPr lang="en-US" sz="4400" b="1" u="sng" kern="1400" dirty="0">
                <a:ln>
                  <a:noFill/>
                </a:ln>
                <a:solidFill>
                  <a:srgbClr val="000000"/>
                </a:solidFill>
                <a:effectLst/>
                <a:latin typeface="Bodoni MT" panose="02070603080606020203" pitchFamily="18" charset="0"/>
              </a:rPr>
              <a:t>Leadership</a:t>
            </a:r>
            <a:r>
              <a:rPr lang="en-US" sz="4400" b="1" kern="1400" dirty="0">
                <a:ln>
                  <a:noFill/>
                </a:ln>
                <a:solidFill>
                  <a:srgbClr val="000000"/>
                </a:solidFill>
                <a:effectLst/>
                <a:latin typeface="Bodoni MT" panose="02070603080606020203" pitchFamily="18" charset="0"/>
              </a:rPr>
              <a:t> </a:t>
            </a:r>
            <a:r>
              <a:rPr lang="en-US" sz="4400" b="1" i="1" kern="1400" dirty="0">
                <a:ln>
                  <a:noFill/>
                </a:ln>
                <a:solidFill>
                  <a:srgbClr val="000000"/>
                </a:solidFill>
                <a:effectLst/>
                <a:latin typeface="Bodoni MT" panose="02070603080606020203" pitchFamily="18" charset="0"/>
              </a:rPr>
              <a:t>(</a:t>
            </a:r>
            <a:r>
              <a:rPr lang="en-US" sz="4400" b="1" i="1" kern="1400" dirty="0" err="1">
                <a:ln>
                  <a:noFill/>
                </a:ln>
                <a:solidFill>
                  <a:srgbClr val="000000"/>
                </a:solidFill>
                <a:effectLst/>
                <a:latin typeface="Bodoni MT" panose="02070603080606020203" pitchFamily="18" charset="0"/>
              </a:rPr>
              <a:t>vv</a:t>
            </a:r>
            <a:r>
              <a:rPr lang="en-US" sz="4400" b="1" i="1" kern="1400" dirty="0">
                <a:ln>
                  <a:noFill/>
                </a:ln>
                <a:solidFill>
                  <a:srgbClr val="000000"/>
                </a:solidFill>
                <a:effectLst/>
                <a:latin typeface="Bodoni MT" panose="02070603080606020203" pitchFamily="18" charset="0"/>
              </a:rPr>
              <a:t> 1-2, 5-6)</a:t>
            </a:r>
            <a:endParaRPr lang="en-US" sz="4400" b="1" kern="1400" dirty="0">
              <a:ln>
                <a:noFill/>
              </a:ln>
              <a:solidFill>
                <a:srgbClr val="000000"/>
              </a:solidFill>
              <a:effectLst/>
              <a:latin typeface="Calibri" panose="020F0502020204030204" pitchFamily="34" charset="0"/>
            </a:endParaRPr>
          </a:p>
          <a:p>
            <a:pPr marL="0" marR="0" indent="0" algn="l">
              <a:lnSpc>
                <a:spcPct val="94000"/>
              </a:lnSpc>
              <a:spcBef>
                <a:spcPts val="0"/>
              </a:spcBef>
              <a:spcAft>
                <a:spcPts val="100"/>
              </a:spcAft>
            </a:pPr>
            <a:r>
              <a:rPr lang="en-US" sz="4400" b="1" kern="1400" dirty="0">
                <a:ln>
                  <a:noFill/>
                </a:ln>
                <a:solidFill>
                  <a:srgbClr val="000000"/>
                </a:solidFill>
                <a:effectLst/>
                <a:latin typeface="Bodoni MT" panose="02070603080606020203" pitchFamily="18" charset="0"/>
              </a:rPr>
              <a:t>*The </a:t>
            </a:r>
            <a:r>
              <a:rPr lang="en-US" sz="4400" b="1" u="sng" kern="1400" dirty="0">
                <a:ln>
                  <a:noFill/>
                </a:ln>
                <a:solidFill>
                  <a:srgbClr val="000000"/>
                </a:solidFill>
                <a:effectLst/>
                <a:latin typeface="Bodoni MT" panose="02070603080606020203" pitchFamily="18" charset="0"/>
              </a:rPr>
              <a:t>Struggle</a:t>
            </a:r>
            <a:r>
              <a:rPr lang="en-US" sz="4400" b="1" kern="1400" dirty="0">
                <a:ln>
                  <a:noFill/>
                </a:ln>
                <a:solidFill>
                  <a:srgbClr val="000000"/>
                </a:solidFill>
                <a:effectLst/>
                <a:latin typeface="Bodoni MT" panose="02070603080606020203" pitchFamily="18" charset="0"/>
              </a:rPr>
              <a:t> to Submit is Real </a:t>
            </a:r>
            <a:r>
              <a:rPr lang="en-US" sz="4400" b="1" i="1" kern="1400" dirty="0">
                <a:ln>
                  <a:noFill/>
                </a:ln>
                <a:solidFill>
                  <a:srgbClr val="000000"/>
                </a:solidFill>
                <a:effectLst/>
                <a:latin typeface="Bodoni MT" panose="02070603080606020203" pitchFamily="18" charset="0"/>
              </a:rPr>
              <a:t>(Genesis 3:16)</a:t>
            </a:r>
            <a:endParaRPr lang="en-US" sz="4400" b="1" kern="1400" dirty="0">
              <a:ln>
                <a:noFill/>
              </a:ln>
              <a:solidFill>
                <a:srgbClr val="000000"/>
              </a:solidFill>
              <a:effectLst/>
              <a:latin typeface="Calibri" panose="020F0502020204030204" pitchFamily="34" charset="0"/>
            </a:endParaRPr>
          </a:p>
          <a:p>
            <a:pPr marL="0" marR="0" indent="0" algn="l">
              <a:lnSpc>
                <a:spcPct val="94000"/>
              </a:lnSpc>
              <a:spcBef>
                <a:spcPts val="0"/>
              </a:spcBef>
              <a:spcAft>
                <a:spcPts val="100"/>
              </a:spcAft>
            </a:pPr>
            <a:r>
              <a:rPr lang="en-US" sz="4400" b="1" kern="1400" dirty="0">
                <a:ln>
                  <a:noFill/>
                </a:ln>
                <a:solidFill>
                  <a:srgbClr val="000000"/>
                </a:solidFill>
                <a:effectLst/>
                <a:latin typeface="Bodoni MT" panose="02070603080606020203" pitchFamily="18" charset="0"/>
              </a:rPr>
              <a:t>*Outside </a:t>
            </a:r>
            <a:r>
              <a:rPr lang="en-US" sz="4400" b="1" u="sng" kern="1400" dirty="0">
                <a:ln>
                  <a:noFill/>
                </a:ln>
                <a:solidFill>
                  <a:srgbClr val="000000"/>
                </a:solidFill>
                <a:effectLst/>
                <a:latin typeface="Bodoni MT" panose="02070603080606020203" pitchFamily="18" charset="0"/>
              </a:rPr>
              <a:t>Beauty</a:t>
            </a:r>
            <a:r>
              <a:rPr lang="en-US" sz="4400" b="1" kern="1400" dirty="0">
                <a:ln>
                  <a:noFill/>
                </a:ln>
                <a:solidFill>
                  <a:srgbClr val="000000"/>
                </a:solidFill>
                <a:effectLst/>
                <a:latin typeface="Bodoni MT" panose="02070603080606020203" pitchFamily="18" charset="0"/>
              </a:rPr>
              <a:t> (and ‘Decorations’) Pale in Comparison to “Imperishable” Beauty </a:t>
            </a:r>
            <a:r>
              <a:rPr lang="en-US" sz="4400" b="1" i="1" kern="1400" dirty="0">
                <a:ln>
                  <a:noFill/>
                </a:ln>
                <a:solidFill>
                  <a:srgbClr val="000000"/>
                </a:solidFill>
                <a:effectLst/>
                <a:latin typeface="Bodoni MT" panose="02070603080606020203" pitchFamily="18" charset="0"/>
              </a:rPr>
              <a:t>(</a:t>
            </a:r>
            <a:r>
              <a:rPr lang="en-US" sz="4400" b="1" i="1" kern="1400" dirty="0" err="1">
                <a:ln>
                  <a:noFill/>
                </a:ln>
                <a:solidFill>
                  <a:srgbClr val="000000"/>
                </a:solidFill>
                <a:effectLst/>
                <a:latin typeface="Bodoni MT" panose="02070603080606020203" pitchFamily="18" charset="0"/>
              </a:rPr>
              <a:t>vv</a:t>
            </a:r>
            <a:r>
              <a:rPr lang="en-US" sz="4400" b="1" i="1" kern="1400" dirty="0">
                <a:ln>
                  <a:noFill/>
                </a:ln>
                <a:solidFill>
                  <a:srgbClr val="000000"/>
                </a:solidFill>
                <a:effectLst/>
                <a:latin typeface="Bodoni MT" panose="02070603080606020203" pitchFamily="18" charset="0"/>
              </a:rPr>
              <a:t> 3-4)</a:t>
            </a:r>
            <a:endParaRPr lang="en-US" sz="4400" b="1"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0884779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4271554"/>
          </a:xfrm>
          <a:prstGeom prst="rect">
            <a:avLst/>
          </a:prstGeom>
          <a:noFill/>
        </p:spPr>
        <p:txBody>
          <a:bodyPr wrap="square">
            <a:spAutoFit/>
          </a:bodyPr>
          <a:lstStyle/>
          <a:p>
            <a:pPr marL="0" marR="0" indent="0" algn="l">
              <a:lnSpc>
                <a:spcPct val="94000"/>
              </a:lnSpc>
              <a:spcBef>
                <a:spcPts val="0"/>
              </a:spcBef>
              <a:spcAft>
                <a:spcPts val="100"/>
              </a:spcAft>
            </a:pPr>
            <a:r>
              <a:rPr lang="en-US" sz="4800" b="1" i="0" baseline="30000" dirty="0">
                <a:solidFill>
                  <a:srgbClr val="000000"/>
                </a:solidFill>
                <a:effectLst/>
                <a:latin typeface="Bodoni MT" panose="02070603080606020203" pitchFamily="18" charset="0"/>
              </a:rPr>
              <a:t>1 Peter 3:1</a:t>
            </a:r>
            <a:r>
              <a:rPr lang="en-US" sz="4800" b="1" i="0" dirty="0">
                <a:solidFill>
                  <a:srgbClr val="000000"/>
                </a:solidFill>
                <a:effectLst/>
                <a:latin typeface="Bodoni MT" panose="02070603080606020203" pitchFamily="18" charset="0"/>
              </a:rPr>
              <a:t>Likewise, wives, be subject to your own husbands, so that even if some do not obey the word, they may be won without a word by the conduct of their wives,</a:t>
            </a:r>
          </a:p>
          <a:p>
            <a:pPr marL="0" marR="0" indent="0" algn="l">
              <a:lnSpc>
                <a:spcPct val="94000"/>
              </a:lnSpc>
              <a:spcBef>
                <a:spcPts val="0"/>
              </a:spcBef>
              <a:spcAft>
                <a:spcPts val="100"/>
              </a:spcAft>
            </a:pPr>
            <a:r>
              <a:rPr lang="en-US" sz="4800" b="1" i="0" baseline="30000" dirty="0">
                <a:solidFill>
                  <a:srgbClr val="000000"/>
                </a:solidFill>
                <a:effectLst/>
                <a:latin typeface="Bodoni MT" panose="02070603080606020203" pitchFamily="18" charset="0"/>
              </a:rPr>
              <a:t>2 </a:t>
            </a:r>
            <a:r>
              <a:rPr lang="en-US" sz="4800" b="1" i="0" dirty="0">
                <a:solidFill>
                  <a:srgbClr val="000000"/>
                </a:solidFill>
                <a:effectLst/>
                <a:latin typeface="Bodoni MT" panose="02070603080606020203" pitchFamily="18" charset="0"/>
              </a:rPr>
              <a:t>when they see your respectful and pure conduct.</a:t>
            </a:r>
            <a:endParaRPr lang="en-US" sz="4800" b="1" kern="1400" dirty="0">
              <a:ln>
                <a:noFill/>
              </a:ln>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57695504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3911712"/>
          </a:xfrm>
          <a:prstGeom prst="rect">
            <a:avLst/>
          </a:prstGeom>
          <a:noFill/>
        </p:spPr>
        <p:txBody>
          <a:bodyPr wrap="square">
            <a:spAutoFit/>
          </a:bodyPr>
          <a:lstStyle/>
          <a:p>
            <a:pPr marL="0" marR="0" indent="0" algn="l">
              <a:lnSpc>
                <a:spcPct val="94000"/>
              </a:lnSpc>
              <a:spcBef>
                <a:spcPts val="0"/>
              </a:spcBef>
              <a:spcAft>
                <a:spcPts val="100"/>
              </a:spcAft>
            </a:pPr>
            <a:r>
              <a:rPr lang="en-US" sz="6600" b="1" i="0" baseline="30000" dirty="0">
                <a:solidFill>
                  <a:srgbClr val="000000"/>
                </a:solidFill>
                <a:effectLst/>
                <a:latin typeface="Bodoni MT" panose="02070603080606020203" pitchFamily="18" charset="0"/>
              </a:rPr>
              <a:t>5 </a:t>
            </a:r>
            <a:r>
              <a:rPr lang="en-US" sz="6600" b="1" i="0" dirty="0">
                <a:solidFill>
                  <a:srgbClr val="000000"/>
                </a:solidFill>
                <a:effectLst/>
                <a:latin typeface="Bodoni MT" panose="02070603080606020203" pitchFamily="18" charset="0"/>
              </a:rPr>
              <a:t>For this is how the holy women who hoped in God used to adorn themselves, by submitting to their own husbands,</a:t>
            </a:r>
            <a:endParaRPr lang="en-US" sz="6600" b="1" kern="1400" dirty="0">
              <a:ln>
                <a:noFill/>
              </a:ln>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383670027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3622338"/>
          </a:xfrm>
          <a:prstGeom prst="rect">
            <a:avLst/>
          </a:prstGeom>
          <a:noFill/>
        </p:spPr>
        <p:txBody>
          <a:bodyPr wrap="square">
            <a:spAutoFit/>
          </a:bodyPr>
          <a:lstStyle/>
          <a:p>
            <a:pPr marL="0" marR="0" indent="0" algn="l">
              <a:lnSpc>
                <a:spcPct val="94000"/>
              </a:lnSpc>
              <a:spcBef>
                <a:spcPts val="0"/>
              </a:spcBef>
              <a:spcAft>
                <a:spcPts val="100"/>
              </a:spcAft>
            </a:pPr>
            <a:r>
              <a:rPr lang="en-US" sz="6100" b="1" i="0" baseline="30000" dirty="0">
                <a:solidFill>
                  <a:srgbClr val="000000"/>
                </a:solidFill>
                <a:effectLst/>
                <a:latin typeface="Bodoni MT" panose="02070603080606020203" pitchFamily="18" charset="0"/>
              </a:rPr>
              <a:t>6 </a:t>
            </a:r>
            <a:r>
              <a:rPr lang="en-US" sz="6100" b="1" i="0" dirty="0">
                <a:solidFill>
                  <a:srgbClr val="000000"/>
                </a:solidFill>
                <a:effectLst/>
                <a:latin typeface="Bodoni MT" panose="02070603080606020203" pitchFamily="18" charset="0"/>
              </a:rPr>
              <a:t>as Sarah obeyed Abraham, calling him lord. And you are her children, if you do good and do not fear anything that is frightening.</a:t>
            </a:r>
            <a:endParaRPr lang="en-US" sz="6100" b="1" kern="1400" dirty="0">
              <a:ln>
                <a:noFill/>
              </a:ln>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313926707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3785652"/>
          </a:xfrm>
          <a:prstGeom prst="rect">
            <a:avLst/>
          </a:prstGeom>
          <a:noFill/>
        </p:spPr>
        <p:txBody>
          <a:bodyPr wrap="square">
            <a:spAutoFit/>
          </a:bodyPr>
          <a:lstStyle/>
          <a:p>
            <a:pPr algn="l"/>
            <a:r>
              <a:rPr lang="en-US" sz="4800" b="1" i="0" baseline="30000" dirty="0">
                <a:solidFill>
                  <a:srgbClr val="000000"/>
                </a:solidFill>
                <a:effectLst/>
                <a:latin typeface="Bodoni MT" panose="02070603080606020203" pitchFamily="18" charset="0"/>
              </a:rPr>
              <a:t>Genesis 3:16 </a:t>
            </a:r>
            <a:r>
              <a:rPr lang="en-US" sz="4800" b="1" i="0" dirty="0">
                <a:solidFill>
                  <a:srgbClr val="000000"/>
                </a:solidFill>
                <a:effectLst/>
                <a:latin typeface="Bodoni MT" panose="02070603080606020203" pitchFamily="18" charset="0"/>
              </a:rPr>
              <a:t>To the woman he said, “I will surely multiply your pain in childbearing; in pain you shall bring forth children.  Your desire shall be contrary to your husband, but he shall rule over you.”</a:t>
            </a:r>
          </a:p>
        </p:txBody>
      </p:sp>
    </p:spTree>
    <p:extLst>
      <p:ext uri="{BB962C8B-B14F-4D97-AF65-F5344CB8AC3E}">
        <p14:creationId xmlns:p14="http://schemas.microsoft.com/office/powerpoint/2010/main" val="215401082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3785652"/>
          </a:xfrm>
          <a:prstGeom prst="rect">
            <a:avLst/>
          </a:prstGeom>
          <a:noFill/>
        </p:spPr>
        <p:txBody>
          <a:bodyPr wrap="square">
            <a:spAutoFit/>
          </a:bodyPr>
          <a:lstStyle/>
          <a:p>
            <a:pPr algn="l"/>
            <a:r>
              <a:rPr lang="en-US" sz="6000" b="1" i="0" baseline="30000" dirty="0">
                <a:solidFill>
                  <a:srgbClr val="000000"/>
                </a:solidFill>
                <a:effectLst/>
                <a:latin typeface="Bodoni MT" panose="02070603080606020203" pitchFamily="18" charset="0"/>
              </a:rPr>
              <a:t>1 Peter 3:3 </a:t>
            </a:r>
            <a:r>
              <a:rPr lang="en-US" sz="6000" b="1" i="0" dirty="0">
                <a:solidFill>
                  <a:srgbClr val="000000"/>
                </a:solidFill>
                <a:effectLst/>
                <a:latin typeface="Bodoni MT" panose="02070603080606020203" pitchFamily="18" charset="0"/>
              </a:rPr>
              <a:t>Do not let your adorning be external—the braiding of hair and the putting on of gold jewelry, or the clothing you wear—</a:t>
            </a:r>
          </a:p>
        </p:txBody>
      </p:sp>
    </p:spTree>
    <p:extLst>
      <p:ext uri="{BB962C8B-B14F-4D97-AF65-F5344CB8AC3E}">
        <p14:creationId xmlns:p14="http://schemas.microsoft.com/office/powerpoint/2010/main" val="34328599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4247317"/>
          </a:xfrm>
          <a:prstGeom prst="rect">
            <a:avLst/>
          </a:prstGeom>
          <a:noFill/>
        </p:spPr>
        <p:txBody>
          <a:bodyPr wrap="square">
            <a:spAutoFit/>
          </a:bodyPr>
          <a:lstStyle/>
          <a:p>
            <a:pPr algn="l"/>
            <a:r>
              <a:rPr lang="en-US" sz="5400" b="1" i="0" baseline="30000">
                <a:solidFill>
                  <a:srgbClr val="000000"/>
                </a:solidFill>
                <a:effectLst/>
                <a:latin typeface="Bodoni MT" panose="02070603080606020203" pitchFamily="18" charset="0"/>
              </a:rPr>
              <a:t>4 </a:t>
            </a:r>
            <a:r>
              <a:rPr lang="en-US" sz="5400" b="1" i="0">
                <a:solidFill>
                  <a:srgbClr val="000000"/>
                </a:solidFill>
                <a:effectLst/>
                <a:latin typeface="Bodoni MT" panose="02070603080606020203" pitchFamily="18" charset="0"/>
              </a:rPr>
              <a:t>but let your adorning be the hidden person of the heart with the imperishable beauty of a gentle and quiet spirit, which in God's sight is very precious.</a:t>
            </a:r>
            <a:endParaRPr lang="en-US" sz="5400" b="1" i="0" dirty="0">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174075812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F828DAA-46E1-B0DD-5D41-75C05633504C}"/>
              </a:ext>
            </a:extLst>
          </p:cNvPr>
          <p:cNvSpPr txBox="1"/>
          <p:nvPr/>
        </p:nvSpPr>
        <p:spPr>
          <a:xfrm>
            <a:off x="394716" y="374904"/>
            <a:ext cx="11402568" cy="1669047"/>
          </a:xfrm>
          <a:prstGeom prst="rect">
            <a:avLst/>
          </a:prstGeom>
          <a:noFill/>
        </p:spPr>
        <p:txBody>
          <a:bodyPr wrap="square" rtlCol="0">
            <a:spAutoFit/>
          </a:bodyPr>
          <a:lstStyle/>
          <a:p>
            <a:pPr marL="0" marR="0" indent="0">
              <a:lnSpc>
                <a:spcPct val="94000"/>
              </a:lnSpc>
              <a:spcBef>
                <a:spcPts val="0"/>
              </a:spcBef>
              <a:spcAft>
                <a:spcPts val="100"/>
              </a:spcAft>
            </a:pPr>
            <a:r>
              <a:rPr lang="en-US" sz="4900" b="1" dirty="0">
                <a:latin typeface="Bodoni MT" panose="02070603080606020203" pitchFamily="18" charset="0"/>
              </a:rPr>
              <a:t>TRUTH FROM AN OLD FISHERMAN #7:  </a:t>
            </a:r>
            <a:r>
              <a:rPr lang="en-US" sz="6000" b="1" kern="1400" dirty="0">
                <a:ln>
                  <a:noFill/>
                </a:ln>
                <a:solidFill>
                  <a:srgbClr val="000000"/>
                </a:solidFill>
                <a:effectLst/>
                <a:latin typeface="Bodoni MT" panose="02070603080606020203" pitchFamily="18" charset="0"/>
              </a:rPr>
              <a:t>God’s Marriage Fundamentals</a:t>
            </a:r>
            <a:endParaRPr lang="en-US" sz="4900" kern="1400" dirty="0">
              <a:ln>
                <a:noFill/>
              </a:ln>
              <a:solidFill>
                <a:srgbClr val="000000"/>
              </a:solidFill>
              <a:effectLst/>
              <a:latin typeface="Calibri" panose="020F0502020204030204" pitchFamily="34" charset="0"/>
            </a:endParaRPr>
          </a:p>
        </p:txBody>
      </p:sp>
      <p:sp>
        <p:nvSpPr>
          <p:cNvPr id="15" name="TextBox 14">
            <a:extLst>
              <a:ext uri="{FF2B5EF4-FFF2-40B4-BE49-F238E27FC236}">
                <a16:creationId xmlns:a16="http://schemas.microsoft.com/office/drawing/2014/main" id="{E665E2C9-B5DE-0B02-63F4-C0CEB5F876C2}"/>
              </a:ext>
            </a:extLst>
          </p:cNvPr>
          <p:cNvSpPr txBox="1"/>
          <p:nvPr/>
        </p:nvSpPr>
        <p:spPr>
          <a:xfrm>
            <a:off x="394716" y="2443839"/>
            <a:ext cx="11402568" cy="4948021"/>
          </a:xfrm>
          <a:prstGeom prst="rect">
            <a:avLst/>
          </a:prstGeom>
          <a:noFill/>
        </p:spPr>
        <p:txBody>
          <a:bodyPr wrap="square">
            <a:spAutoFit/>
          </a:bodyPr>
          <a:lstStyle/>
          <a:p>
            <a:pPr marL="0" marR="0" indent="0" algn="l">
              <a:lnSpc>
                <a:spcPct val="94000"/>
              </a:lnSpc>
              <a:spcBef>
                <a:spcPts val="0"/>
              </a:spcBef>
              <a:spcAft>
                <a:spcPts val="100"/>
              </a:spcAft>
            </a:pPr>
            <a:r>
              <a:rPr lang="en-US" sz="5400" b="1" kern="1400" dirty="0">
                <a:ln>
                  <a:noFill/>
                </a:ln>
                <a:solidFill>
                  <a:srgbClr val="000000"/>
                </a:solidFill>
                <a:effectLst/>
                <a:latin typeface="Bodoni MT" panose="02070603080606020203" pitchFamily="18" charset="0"/>
              </a:rPr>
              <a:t>2.  For Husbands: The Weightier Command -  </a:t>
            </a:r>
            <a:r>
              <a:rPr lang="en-US" sz="5400" b="1" u="sng" kern="1400" dirty="0">
                <a:ln>
                  <a:noFill/>
                </a:ln>
                <a:solidFill>
                  <a:srgbClr val="000000"/>
                </a:solidFill>
                <a:effectLst/>
                <a:latin typeface="Bodoni MT" panose="02070603080606020203" pitchFamily="18" charset="0"/>
              </a:rPr>
              <a:t>Understanding</a:t>
            </a:r>
            <a:r>
              <a:rPr lang="en-US" sz="5400" b="1" kern="1400" dirty="0">
                <a:ln>
                  <a:noFill/>
                </a:ln>
                <a:solidFill>
                  <a:srgbClr val="000000"/>
                </a:solidFill>
                <a:effectLst/>
                <a:latin typeface="Bodoni MT" panose="02070603080606020203" pitchFamily="18" charset="0"/>
              </a:rPr>
              <a:t> and </a:t>
            </a:r>
            <a:r>
              <a:rPr lang="en-US" sz="5400" b="1" u="sng" kern="1400" dirty="0">
                <a:ln>
                  <a:noFill/>
                </a:ln>
                <a:solidFill>
                  <a:srgbClr val="000000"/>
                </a:solidFill>
                <a:effectLst/>
                <a:latin typeface="Bodoni MT" panose="02070603080606020203" pitchFamily="18" charset="0"/>
              </a:rPr>
              <a:t>Honor</a:t>
            </a:r>
            <a:r>
              <a:rPr lang="en-US" sz="5400" b="1" kern="1400" dirty="0">
                <a:ln>
                  <a:noFill/>
                </a:ln>
                <a:solidFill>
                  <a:srgbClr val="000000"/>
                </a:solidFill>
                <a:effectLst/>
                <a:latin typeface="Bodoni MT" panose="02070603080606020203" pitchFamily="18" charset="0"/>
              </a:rPr>
              <a:t> for Your Wife… Or Your </a:t>
            </a:r>
            <a:r>
              <a:rPr lang="en-US" sz="5400" b="1" u="sng" kern="1400" dirty="0">
                <a:ln>
                  <a:noFill/>
                </a:ln>
                <a:solidFill>
                  <a:srgbClr val="000000"/>
                </a:solidFill>
                <a:effectLst/>
                <a:latin typeface="Bodoni MT" panose="02070603080606020203" pitchFamily="18" charset="0"/>
              </a:rPr>
              <a:t>Prayer</a:t>
            </a:r>
            <a:r>
              <a:rPr lang="en-US" sz="5400" b="1" kern="1400" dirty="0">
                <a:ln>
                  <a:noFill/>
                </a:ln>
                <a:solidFill>
                  <a:srgbClr val="000000"/>
                </a:solidFill>
                <a:effectLst/>
                <a:latin typeface="Bodoni MT" panose="02070603080606020203" pitchFamily="18" charset="0"/>
              </a:rPr>
              <a:t>-Life and “Grace of Life” Seriously Damaged </a:t>
            </a:r>
            <a:r>
              <a:rPr lang="en-US" sz="5400" b="1" i="1" kern="1400" dirty="0">
                <a:ln>
                  <a:noFill/>
                </a:ln>
                <a:solidFill>
                  <a:srgbClr val="000000"/>
                </a:solidFill>
                <a:effectLst/>
                <a:latin typeface="Bodoni MT" panose="02070603080606020203" pitchFamily="18" charset="0"/>
              </a:rPr>
              <a:t>(v 7)</a:t>
            </a:r>
            <a:endParaRPr lang="en-US" sz="5400" b="1"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US" sz="5400" b="1"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423125622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CC7E95B5-8CB0-4EAA-B982-A16F11C6D724}" vid="{97177203-A210-4801-BD77-0018DB331F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A649EB-F146-4448-BC07-06DD62AC0B1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3A320D15-805D-4E76-A3A1-92144A7588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C8B65F-C127-4D9D-85FF-7D9CEB80A62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0</TotalTime>
  <Words>455</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Bodoni MT</vt:lpstr>
      <vt:lpstr>Calibri</vt:lpstr>
      <vt:lpstr>Tenorite </vt:lpstr>
      <vt:lpstr>Tenorite Bold</vt:lpstr>
      <vt:lpstr>Office Theme</vt:lpstr>
      <vt:lpstr>TRUTH FROM AN OLD FISHERMAN #7: God’s Marriage Fundamentals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2021-06-16T18:35:43Z</dcterms:created>
  <dcterms:modified xsi:type="dcterms:W3CDTF">2023-08-09T21:28:41Z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